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6" r:id="rId4"/>
    <p:sldId id="257" r:id="rId5"/>
    <p:sldId id="267" r:id="rId6"/>
    <p:sldId id="258" r:id="rId7"/>
    <p:sldId id="260" r:id="rId8"/>
    <p:sldId id="261" r:id="rId9"/>
    <p:sldId id="271" r:id="rId10"/>
    <p:sldId id="263" r:id="rId11"/>
    <p:sldId id="262" r:id="rId12"/>
    <p:sldId id="264" r:id="rId13"/>
    <p:sldId id="265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Тема: «Строительство </a:t>
            </a:r>
            <a:r>
              <a:rPr lang="ru-RU" sz="4800" b="1" dirty="0" smtClean="0">
                <a:solidFill>
                  <a:srgbClr val="C00000"/>
                </a:solidFill>
              </a:rPr>
              <a:t>и реконструкция трубопроводов бестраншейным </a:t>
            </a:r>
            <a:r>
              <a:rPr lang="ru-RU" sz="4800" b="1" dirty="0" smtClean="0">
                <a:solidFill>
                  <a:srgbClr val="C00000"/>
                </a:solidFill>
              </a:rPr>
              <a:t>методом»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300" b="1" dirty="0" smtClean="0">
                <a:solidFill>
                  <a:srgbClr val="FF0000"/>
                </a:solidFill>
              </a:rPr>
              <a:t>Строительство и реконструкция трубопроводов бестраншейным методом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828800"/>
            <a:ext cx="7772400" cy="47244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Услугами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по оборудованию и реконструкции трубопроводов пользуются как муниципальные предприятия, так и дорожно-строительные и строительные фирмы, лица, занимающиеся развитием объектов, частные предприятия, занимающиеся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обхозяйствованием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 водоснабжения и канализации. Использование закрытого или бестраншейного метода по сравнению с традиционными открытыми методами позволяет существенно снизить затраты, связанные с выемкой грунта, засыпкой траншей, восстановлением и озеленением территории и, при необходимости, с формированием котлована для понижения грунтовых вод. Важно то, что работы можно выполнять непрерывно, создавая минимальные неудобства жителям и движению автотранспорта. Бестраншейный метод можно использовать как при строительстве новых, так и при реконструкции действующих трубопроводов. Выбор метода определяется спецификацией проекта.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9-04-10_13-46-2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5638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305800" cy="6248400"/>
          </a:xfrm>
        </p:spPr>
        <p:txBody>
          <a:bodyPr>
            <a:normAutofit fontScale="55000" lnSpcReduction="20000"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Бестраншейные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в строительстве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1.1 Направленное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бурение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используется в напорных и оболочковых трубопроводах, на коротких участках – также в самотёчных трубопроводах.</a:t>
            </a:r>
          </a:p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Максимальная удалённость бурения до 300 м</a:t>
            </a:r>
          </a:p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Диаметр трубопровода 32–350 мм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направленного бурения идеально подходит для мест, где трасса или коммуникации пересекают дороги, реки или ручьи. Метод оптимален также и для городов, где существенную долю расходов на строительство образуют затраты на восстановление дорожного покрытия и закрытие улиц. При использовании метода направленного бурения эта доля затрат существенно снижается. Прокладывание трубопроводов направленным бурением существенно уменьшает воздействие на окружающую среду, поскольку выкапываются только места укладки и подъёма трубопровода.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Буром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который выбирается в соответствии с геологическими особенностями грунта, сначала производится бурение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пилотного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канала, который заполняется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бетонитовой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смесью, чтобы предотвратить обрушение канала. После сооружения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пилотного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канала данный бур заменяется на бур с расширителем (его размер соответствует диаметру трубы). К нему прикрепляется предварительно сваренная полиэтиленовая труба, которую протягивают вдоль канала до бурильной установки. В канал по специальным каналам расширителя непрерывно подаётся раствор, который предотвращает повреждение полиэтиленовой трубы во время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её втягивания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2019-04-10_13-56-18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1980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1.2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Микротуннель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None/>
            </a:pPr>
            <a:r>
              <a:rPr lang="ru-RU" dirty="0" smtClean="0"/>
              <a:t>	Метод </a:t>
            </a:r>
            <a:r>
              <a:rPr lang="ru-RU" dirty="0" smtClean="0"/>
              <a:t>используется в самотёчных трубопроводах.</a:t>
            </a:r>
          </a:p>
          <a:p>
            <a:pPr lvl="0" algn="just">
              <a:buNone/>
            </a:pPr>
            <a:r>
              <a:rPr lang="ru-RU" dirty="0" smtClean="0"/>
              <a:t>	Максимальная </a:t>
            </a:r>
            <a:r>
              <a:rPr lang="ru-RU" dirty="0" smtClean="0"/>
              <a:t>удалённость бурения до 120 м</a:t>
            </a:r>
          </a:p>
          <a:p>
            <a:pPr lvl="0" algn="just">
              <a:buNone/>
            </a:pPr>
            <a:r>
              <a:rPr lang="ru-RU" dirty="0" smtClean="0"/>
              <a:t>	Диаметр </a:t>
            </a:r>
            <a:r>
              <a:rPr lang="ru-RU" dirty="0" smtClean="0"/>
              <a:t>трубопровода 150–500 мм</a:t>
            </a:r>
          </a:p>
          <a:p>
            <a:pPr algn="just">
              <a:buNone/>
            </a:pPr>
            <a:r>
              <a:rPr lang="ru-RU" dirty="0" smtClean="0"/>
              <a:t>	Этот </a:t>
            </a:r>
            <a:r>
              <a:rPr lang="ru-RU" dirty="0" smtClean="0"/>
              <a:t>метод подходит для укладки самотёчных трубопроводов в мягкий </a:t>
            </a:r>
            <a:r>
              <a:rPr lang="ru-RU" dirty="0" smtClean="0"/>
              <a:t>грунт. Укладка </a:t>
            </a:r>
            <a:r>
              <a:rPr lang="ru-RU" dirty="0" smtClean="0"/>
              <a:t>трубопровода производится от одного колодца к </a:t>
            </a:r>
            <a:r>
              <a:rPr lang="ru-RU" dirty="0" smtClean="0"/>
              <a:t>другому. Минимальный </a:t>
            </a:r>
            <a:r>
              <a:rPr lang="ru-RU" dirty="0" smtClean="0"/>
              <a:t>диаметр стандартного колодца – 2000 мм, конечного колодца – 1500 мм. В ходе эксплуатации трубопровода их можно использовать в качестве контрольных колодцев.</a:t>
            </a:r>
          </a:p>
          <a:p>
            <a:pPr algn="just">
              <a:buNone/>
            </a:pPr>
            <a:r>
              <a:rPr lang="ru-RU" dirty="0" smtClean="0"/>
              <a:t>	Особый </a:t>
            </a:r>
            <a:r>
              <a:rPr lang="ru-RU" dirty="0" smtClean="0"/>
              <a:t>расширитель позволяет выполнять работы также и ниже уровня грунтовых вод, поэтому при использовании этого метода не применяются ограничения по глубине укладки труб или уровню грунтовых вод</a:t>
            </a:r>
            <a:r>
              <a:rPr lang="ru-RU" dirty="0" smtClean="0"/>
              <a:t>.</a:t>
            </a:r>
            <a:r>
              <a:rPr lang="ru-RU" dirty="0" smtClean="0"/>
              <a:t> </a:t>
            </a:r>
          </a:p>
          <a:p>
            <a:pPr algn="just">
              <a:buNone/>
            </a:pPr>
            <a:r>
              <a:rPr lang="ru-RU" dirty="0" smtClean="0"/>
              <a:t>	Трубы </a:t>
            </a:r>
            <a:r>
              <a:rPr lang="ru-RU" dirty="0" smtClean="0"/>
              <a:t>для </a:t>
            </a:r>
            <a:r>
              <a:rPr lang="ru-RU" dirty="0" err="1" smtClean="0"/>
              <a:t>микротуннелей</a:t>
            </a:r>
            <a:r>
              <a:rPr lang="ru-RU" dirty="0" smtClean="0"/>
              <a:t> обычно изготавливаются из бетона, глины, керамики или армированного стекловолокна (FRP</a:t>
            </a:r>
            <a:r>
              <a:rPr lang="ru-RU" dirty="0" smtClean="0"/>
              <a:t>).</a:t>
            </a:r>
            <a:r>
              <a:rPr lang="ru-RU" dirty="0" smtClean="0"/>
              <a:t> </a:t>
            </a:r>
          </a:p>
          <a:p>
            <a:pPr algn="just">
              <a:buNone/>
            </a:pPr>
            <a:r>
              <a:rPr lang="ru-RU" dirty="0" smtClean="0"/>
              <a:t>	На </a:t>
            </a:r>
            <a:r>
              <a:rPr lang="ru-RU" dirty="0" smtClean="0"/>
              <a:t>первом этапе создания </a:t>
            </a:r>
            <a:r>
              <a:rPr lang="ru-RU" dirty="0" err="1" smtClean="0"/>
              <a:t>микротуннеля</a:t>
            </a:r>
            <a:r>
              <a:rPr lang="ru-RU" dirty="0" smtClean="0"/>
              <a:t> делается </a:t>
            </a:r>
            <a:r>
              <a:rPr lang="ru-RU" dirty="0" err="1" smtClean="0"/>
              <a:t>пилотная</a:t>
            </a:r>
            <a:r>
              <a:rPr lang="ru-RU" dirty="0" smtClean="0"/>
              <a:t> скважина (протягивание) с контролем требуемого наклона трубы лазерным лучом и теодолитом. На втором этапе эта скважина расширяется, и тогда в неё втягивается труба – и это третий этап создания </a:t>
            </a:r>
            <a:r>
              <a:rPr lang="ru-RU" dirty="0" err="1" smtClean="0"/>
              <a:t>микротуннеля</a:t>
            </a:r>
            <a:r>
              <a:rPr lang="ru-RU" dirty="0" smtClean="0"/>
              <a:t>. При использовании труб диаметром более 200 мм второй и третий этапы выполняются одновременно, или же в трубу вкладываются расширительные оболочки</a:t>
            </a:r>
            <a:r>
              <a:rPr lang="ru-RU" dirty="0" smtClean="0"/>
              <a:t>.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	Метод </a:t>
            </a:r>
            <a:r>
              <a:rPr lang="ru-RU" dirty="0" err="1" smtClean="0"/>
              <a:t>микротуннелирования</a:t>
            </a:r>
            <a:r>
              <a:rPr lang="ru-RU" dirty="0" smtClean="0"/>
              <a:t> </a:t>
            </a:r>
            <a:r>
              <a:rPr lang="ru-RU" dirty="0" smtClean="0"/>
              <a:t>позволяет существенно снизить затраты, связанные с выемкой грунта, работами по восстановлению покрытия, формированию котлована и понижению грунтовых вод. Все работы можно выполнить, не перекрывая дорожного движения.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458200" cy="6096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Бестраншейные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в реконструкции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2.1 Метод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Brust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взламывание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»)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подходит для реконструкции безнапорных подвижных и напорных трубопроводов.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Максимальная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удалённость бурения до 120 м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Диаметр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трубопровода 32–350 мм: сохраняется диаметр, аналогичный амортизированным трубопроводам, или же он увеличивается на один размер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использовании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этого метода особыми прутьями в восстанавливаемую трубу втягивается разрушающая головка, на конце которой закреплена PE труба. При необходимости впереди разрушающей головки можно прикрепить резец, который насквозь будет пробуривать металлические трубы или трубопроводы, в которых по разным причинам используются стальные детали (ремонтные муфты, соединители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Burst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можно с успехом применять при решении проблем с другими коммуникациями, поскольку во время работы установки уровень вибраций минимальный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отдельных проектах использование метода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Burst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можно обеспечить и для труб диаметром до 600 мм.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01980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2.2 Втягивание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трубопровода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подходит для реконструкции безнапорных подвижных и напорных трубопроводов.</a:t>
            </a:r>
          </a:p>
          <a:p>
            <a:pPr lvl="0"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Максимальная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удалённость бурения до 300 м</a:t>
            </a:r>
          </a:p>
          <a:p>
            <a:pPr lvl="0"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Диаметр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трубопровода 20–800 мм: он уменьшается как минимум на один размер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использовании этого метода в действующую трубу втягивается новая (обычно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пластикатная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) труба. Протягивание наиболее эффективно в тех случаях, когда диаметр трубы не превышает 110 мм, поскольку тогда нет необходимости в земляных работах, или же их объём минимален.</a:t>
            </a:r>
          </a:p>
          <a:p>
            <a:pPr algn="just"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	Метод</a:t>
            </a:r>
            <a:r>
              <a:rPr lang="ru-RU" sz="33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i="1" dirty="0" err="1" smtClean="0">
                <a:latin typeface="Times New Roman" pitchFamily="18" charset="0"/>
                <a:cs typeface="Times New Roman" pitchFamily="18" charset="0"/>
              </a:rPr>
              <a:t>VIP-Liner</a:t>
            </a: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подходит для реконструкции безнапорных подвижных трубопроводов.</a:t>
            </a:r>
          </a:p>
          <a:p>
            <a:pPr lvl="0"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Диаметр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трубопровода 110–560 мм: он уменьшается на один размер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используется для реконструкции амортизированных безнапорных подвижных трубопроводов. Трубопроводы можно восстановить очень быстро без проведения земляных работ и, не мешая дорожному движению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За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основу метода взято втягивание в старую трубу модулей из полиэтиленовой трубы длиной 0,5 метров с использованием специального домкрата. Модули вводятся в трубу под гидравлическим давлением от колодца к колодцу и соединяются специальными запорными (стопорными) муфтами. Старый трубопровод прополаскивается с использованием высоконапорного моющего прибора. Процесс контролируется видеокамерой (CCTV).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2019-04-10_14-05-3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458200" cy="6400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2.3 «Чулок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Области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применения метода: реконструкция и местный ремонт безнапорных и напорных трубопроводов (магистральных трасс, соединений с домами, вертикальных труб).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Максимальная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удалённость бурения до 200 м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Диаметр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трубопровода до 600 мм        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Существует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несколько видов установки «чулка».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DrainPacker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локальная установка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Этот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 используется в тех местах, где трубопровод повреждён или разрушился (старые трубопроводы, строительные ошибки в местах установки трубопроводов). Полная реконструкция трубопроводу не требуется.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повреждённые части трубы вкладывается антикоррозионное стекловолокно, пропитанное специальной смолой. Установка выполняется с использованием специального контейнера, который перемещается на место повреждения. Сжатым воздухом материал прижимается к месту повреждения трубы, и затем он затвердевает на стенке трубы. Весь процесс реконструкции контролируется видеокамерой (CCTV).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такой установки нет необходимости производить земляные работы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реконструкции выполняются из контрольного колодца.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Если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трубопроводы амортизированы не полностью и на этапе восстановления нет «слепого соединения», то можно избежать земляных работ. Важным преимуществом этого метода является то, что во время проведения работ нет необходимости в откачке сточных вод. Модули можно вводить в трубу из бетонного колодца диаметром 800 мм. При необходимости зазор между старой и новой трубой можно заполнить лёгким бетоном.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Хотя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после реконструкции диаметр нового трубопровода и будет меньше на один размер, пропускная способность труб не снизится, поскольку внутренняя поверхность новой трубы будет более гладкой по сравнению с бетонной трубой.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Можно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реконструировать и старые бетонные канализационные колодцы, внутрь которых помещаются новые –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пластикатные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– колодцы.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45163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DrainLiner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установка чулка на магистральной трассе и в соединениях с домами (в том числе в вертикальных трубах зданий).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DrainLiner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позволяет реконструировать длинные участки труб. Вначале войлочная заготовка («чулок») с PVC или PUR покрытием пропитывается специальной смесью, состоящей из смолы и отвердителя. Чтобы обеспечить выполнение процесса, используется вакуум, гарантирующий пропитку «чулка» смоляной смесью по всей его длине. После пропитки «чулок» наматывается на вал, с помощью которого, за счёт использования сжатого воздуха, он вводится в реконструируемый трубопровод. В зависимости от диаметра трубопровода применяются валы различных размеров. Когда «чулок» полностью введён в трубопровод, выполняется его затвердевание благодаря использованию горячего пара или воды.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использовании этой технологии нет необходимости в земляных работах, да и изменение направления трубы не является для неё препятствием – ни в горизонтальном, ни в вертикальном направлении. Этим методом можно реконструировать трубопроводы на магистральных трассах, места соединения с домами и трубопроводы внутри зданий.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Метод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DrainLCR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установка «чулка» в так называемых «слепых» соединениях здания (включая установку водонепроницаемого «купола» над соединением у дома и над пересечением магистральной трассы).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разным причинам не во всех соединениях со зданиями можно оборудовать контрольные колодцы. Эти места называются «слепыми» соединениями. Существует достаточно большой риск, что из-за повреждения трубопровода или же из-за низкого его качества может возникнуть закупорка соединения и попадание грунта в магистральную трассу. Метод LCR позволяет реконструировать «слепые» соединения без выполнения земляных работ. В месте соединения со стороны магистральной трассы устанавливается «купол», делающий соединение водонепроницаемым, что обеспечивает необходимую прочность этой части трубопровода.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2019-04-10_13-54-1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0"/>
            <a:ext cx="5715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User\Desktop\2019-04-10_13-49-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10100" cy="6858000"/>
          </a:xfrm>
          <a:prstGeom prst="rect">
            <a:avLst/>
          </a:prstGeom>
          <a:noFill/>
        </p:spPr>
      </p:pic>
      <p:pic>
        <p:nvPicPr>
          <p:cNvPr id="4101" name="Picture 5" descr="C:\Users\User\Desktop\2019-04-10_13-54-2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2019-04-10_14-07-0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2019-04-10_14-06-0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2019-04-10_14-07-2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2019-04-10_14-07-3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2019-04-10_14-08-0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2019-04-10_14-08-5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5438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5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50</Words>
  <PresentationFormat>Экран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Слайд 1</vt:lpstr>
      <vt:lpstr>Строительство и реконструкция трубопроводов бестраншейным методом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и реконструкция трубопроводов бестраншейным методом </dc:title>
  <dc:creator>User</dc:creator>
  <cp:lastModifiedBy>User</cp:lastModifiedBy>
  <cp:revision>31</cp:revision>
  <dcterms:created xsi:type="dcterms:W3CDTF">2019-04-10T07:21:00Z</dcterms:created>
  <dcterms:modified xsi:type="dcterms:W3CDTF">2019-04-10T08:18:29Z</dcterms:modified>
</cp:coreProperties>
</file>